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6858000" cx="9144000"/>
  <p:notesSz cx="6858000" cy="9144000"/>
  <p:embeddedFontLst>
    <p:embeddedFont>
      <p:font typeface="Proxima Nova"/>
      <p:regular r:id="rId12"/>
      <p:bold r:id="rId13"/>
      <p:italic r:id="rId14"/>
      <p:boldItalic r:id="rId15"/>
    </p:embeddedFont>
    <p:embeddedFont>
      <p:font typeface="Corbel"/>
      <p:regular r:id="rId16"/>
      <p:bold r:id="rId17"/>
      <p:italic r:id="rId18"/>
      <p:boldItalic r:id="rId19"/>
    </p:embeddedFont>
    <p:embeddedFont>
      <p:font typeface="Candara"/>
      <p:regular r:id="rId20"/>
      <p:bold r:id="rId21"/>
      <p:italic r:id="rId22"/>
      <p:boldItalic r:id="rId23"/>
    </p:embeddedFont>
    <p:embeddedFont>
      <p:font typeface="Helvetica Neue"/>
      <p:regular r:id="rId24"/>
      <p:bold r:id="rId25"/>
      <p:italic r:id="rId26"/>
      <p:boldItalic r:id="rId27"/>
    </p:embeddedFont>
    <p:embeddedFont>
      <p:font typeface="Source Sans Pro"/>
      <p:regular r:id="rId28"/>
      <p:bold r:id="rId29"/>
      <p:italic r:id="rId30"/>
      <p:boldItalic r:id="rId31"/>
    </p:embeddedFont>
    <p:embeddedFont>
      <p:font typeface="Century Gothic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andara-regular.fntdata"/><Relationship Id="rId22" Type="http://schemas.openxmlformats.org/officeDocument/2006/relationships/font" Target="fonts/Candara-italic.fntdata"/><Relationship Id="rId21" Type="http://schemas.openxmlformats.org/officeDocument/2006/relationships/font" Target="fonts/Candara-bold.fntdata"/><Relationship Id="rId24" Type="http://schemas.openxmlformats.org/officeDocument/2006/relationships/font" Target="fonts/HelveticaNeue-regular.fntdata"/><Relationship Id="rId23" Type="http://schemas.openxmlformats.org/officeDocument/2006/relationships/font" Target="fonts/Candara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HelveticaNeue-italic.fntdata"/><Relationship Id="rId25" Type="http://schemas.openxmlformats.org/officeDocument/2006/relationships/font" Target="fonts/HelveticaNeue-bold.fntdata"/><Relationship Id="rId28" Type="http://schemas.openxmlformats.org/officeDocument/2006/relationships/font" Target="fonts/SourceSansPro-regular.fntdata"/><Relationship Id="rId27" Type="http://schemas.openxmlformats.org/officeDocument/2006/relationships/font" Target="fonts/HelveticaNeue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SourceSansPr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SourceSansPro-boldItalic.fntdata"/><Relationship Id="rId30" Type="http://schemas.openxmlformats.org/officeDocument/2006/relationships/font" Target="fonts/SourceSansPro-italic.fntdata"/><Relationship Id="rId11" Type="http://schemas.openxmlformats.org/officeDocument/2006/relationships/slide" Target="slides/slide7.xml"/><Relationship Id="rId33" Type="http://schemas.openxmlformats.org/officeDocument/2006/relationships/font" Target="fonts/CenturyGothic-bold.fntdata"/><Relationship Id="rId10" Type="http://schemas.openxmlformats.org/officeDocument/2006/relationships/slide" Target="slides/slide6.xml"/><Relationship Id="rId32" Type="http://schemas.openxmlformats.org/officeDocument/2006/relationships/font" Target="fonts/CenturyGothic-regular.fntdata"/><Relationship Id="rId13" Type="http://schemas.openxmlformats.org/officeDocument/2006/relationships/font" Target="fonts/ProximaNova-bold.fntdata"/><Relationship Id="rId35" Type="http://schemas.openxmlformats.org/officeDocument/2006/relationships/font" Target="fonts/CenturyGothic-boldItalic.fntdata"/><Relationship Id="rId12" Type="http://schemas.openxmlformats.org/officeDocument/2006/relationships/font" Target="fonts/ProximaNova-regular.fntdata"/><Relationship Id="rId34" Type="http://schemas.openxmlformats.org/officeDocument/2006/relationships/font" Target="fonts/CenturyGothic-italic.fntdata"/><Relationship Id="rId15" Type="http://schemas.openxmlformats.org/officeDocument/2006/relationships/font" Target="fonts/ProximaNova-boldItalic.fntdata"/><Relationship Id="rId14" Type="http://schemas.openxmlformats.org/officeDocument/2006/relationships/font" Target="fonts/ProximaNova-italic.fntdata"/><Relationship Id="rId17" Type="http://schemas.openxmlformats.org/officeDocument/2006/relationships/font" Target="fonts/Corbel-bold.fntdata"/><Relationship Id="rId16" Type="http://schemas.openxmlformats.org/officeDocument/2006/relationships/font" Target="fonts/Corbel-regular.fntdata"/><Relationship Id="rId19" Type="http://schemas.openxmlformats.org/officeDocument/2006/relationships/font" Target="fonts/Corbel-boldItalic.fntdata"/><Relationship Id="rId18" Type="http://schemas.openxmlformats.org/officeDocument/2006/relationships/font" Target="fonts/Corbel-italic.fntdata"/></Relationships>
</file>

<file path=ppt/media/image1.png>
</file>

<file path=ppt/media/image10.png>
</file>

<file path=ppt/media/image11.png>
</file>

<file path=ppt/media/image12.gif>
</file>

<file path=ppt/media/image13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" name="Shape 6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6" name="Shape 7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3" name="Shape 8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0" name="Shape 9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" name="Shape 10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3" name="Shape 11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0" name="Shape 12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Slid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ctrTitle"/>
          </p:nvPr>
        </p:nvSpPr>
        <p:spPr>
          <a:xfrm>
            <a:off x="2830688" y="2895094"/>
            <a:ext cx="6313311" cy="147002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entury Gothic"/>
              <a:buNone/>
              <a:defRPr b="1" i="0" sz="5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3527778" y="5031935"/>
            <a:ext cx="4930421" cy="1080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440"/>
              </a:spcBef>
              <a:buClr>
                <a:srgbClr val="888888"/>
              </a:buClr>
              <a:buFont typeface="Merriweather Sans"/>
              <a:buNone/>
              <a:defRPr b="0" i="0" sz="2200" u="none" cap="small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457200" marR="0" rtl="0" algn="ctr">
              <a:spcBef>
                <a:spcPts val="560"/>
              </a:spcBef>
              <a:buClr>
                <a:srgbClr val="888888"/>
              </a:buClr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spcBef>
                <a:spcPts val="480"/>
              </a:spcBef>
              <a:buClr>
                <a:srgbClr val="888888"/>
              </a:buClr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20" name="Shape 20"/>
          <p:cNvCxnSpPr/>
          <p:nvPr/>
        </p:nvCxnSpPr>
        <p:spPr>
          <a:xfrm>
            <a:off x="2830689" y="2895094"/>
            <a:ext cx="6313311" cy="0"/>
          </a:xfrm>
          <a:prstGeom prst="straightConnector1">
            <a:avLst/>
          </a:prstGeom>
          <a:noFill/>
          <a:ln cap="flat" cmpd="sng" w="254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21" name="Shape 21"/>
          <p:cNvSpPr txBox="1"/>
          <p:nvPr/>
        </p:nvSpPr>
        <p:spPr>
          <a:xfrm>
            <a:off x="2458718" y="6539542"/>
            <a:ext cx="4632487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200" u="none" cap="none" strike="noStrike">
                <a:solidFill>
                  <a:schemeClr val="accent4"/>
                </a:solidFill>
                <a:latin typeface="Corbel"/>
                <a:ea typeface="Corbel"/>
                <a:cs typeface="Corbel"/>
                <a:sym typeface="Corbel"/>
              </a:rPr>
              <a:t>Copyright © 2014-2017, STEAM WORKS STUDIO. All Rights Reserved.</a:t>
            </a:r>
          </a:p>
        </p:txBody>
      </p:sp>
      <p:sp>
        <p:nvSpPr>
          <p:cNvPr id="22" name="Shape 22"/>
          <p:cNvSpPr/>
          <p:nvPr>
            <p:ph idx="2" type="pic"/>
          </p:nvPr>
        </p:nvSpPr>
        <p:spPr>
          <a:xfrm>
            <a:off x="2830688" y="531825"/>
            <a:ext cx="6313312" cy="23256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Merriweather Sans"/>
              <a:buChar char="⚛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300px-Transparent-Website-Facebook-Twitter-Emails_-_Long_Version.png" id="23" name="Shape 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1128" y="5349239"/>
            <a:ext cx="3222948" cy="730709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Shape 24"/>
          <p:cNvSpPr/>
          <p:nvPr/>
        </p:nvSpPr>
        <p:spPr>
          <a:xfrm rot="-5400000">
            <a:off x="-3131531" y="3131530"/>
            <a:ext cx="6858000" cy="59493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Shape 25"/>
          <p:cNvSpPr txBox="1"/>
          <p:nvPr/>
        </p:nvSpPr>
        <p:spPr>
          <a:xfrm rot="-5400000">
            <a:off x="-3055538" y="3181167"/>
            <a:ext cx="6747531" cy="5232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1" lang="en-US" sz="2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ENGINEERING – Wearable Electronics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">
  <p:cSld name="Title and Conten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title"/>
          </p:nvPr>
        </p:nvSpPr>
        <p:spPr>
          <a:xfrm>
            <a:off x="707366" y="278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rgbClr val="3F3F3F"/>
              </a:buClr>
              <a:buFont typeface="Corbel"/>
              <a:buNone/>
              <a:defRPr b="1" i="0" sz="4400" u="none" cap="none" strike="noStrike">
                <a:solidFill>
                  <a:srgbClr val="3F3F3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707366" y="164655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65100" lvl="0" marL="342900" marR="0" rtl="0" algn="l">
              <a:spcBef>
                <a:spcPts val="560"/>
              </a:spcBef>
              <a:buClr>
                <a:srgbClr val="262626"/>
              </a:buClr>
              <a:buSzPct val="100000"/>
              <a:buFont typeface="Merriweather Sans"/>
              <a:buChar char="⚛"/>
              <a:defRPr b="0" i="0" sz="2800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120650" lvl="1" marL="742950" marR="0" rtl="0" algn="l">
              <a:spcBef>
                <a:spcPts val="520"/>
              </a:spcBef>
              <a:buClr>
                <a:srgbClr val="262626"/>
              </a:buClr>
              <a:buSzPct val="100000"/>
              <a:buFont typeface="Arial"/>
              <a:buChar char="–"/>
              <a:defRPr b="0" i="0" sz="2600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76200" lvl="2" marL="1143000" marR="0" rtl="0" algn="l">
              <a:spcBef>
                <a:spcPts val="480"/>
              </a:spcBef>
              <a:buClr>
                <a:srgbClr val="262626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1600" lvl="3" marL="1600200" marR="0" rtl="0" algn="l">
              <a:spcBef>
                <a:spcPts val="400"/>
              </a:spcBef>
              <a:buClr>
                <a:srgbClr val="262626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1600" lvl="4" marL="2057400" marR="0" rtl="0" algn="l">
              <a:spcBef>
                <a:spcPts val="400"/>
              </a:spcBef>
              <a:buClr>
                <a:srgbClr val="262626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Shape 3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t/>
            </a:r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" name="Shape 32"/>
          <p:cNvGrpSpPr/>
          <p:nvPr/>
        </p:nvGrpSpPr>
        <p:grpSpPr>
          <a:xfrm rot="5400000">
            <a:off x="4799306" y="-2674302"/>
            <a:ext cx="45719" cy="8229600"/>
            <a:chOff x="0" y="0"/>
            <a:chExt cx="1044224" cy="5943600"/>
          </a:xfrm>
        </p:grpSpPr>
        <p:sp>
          <p:nvSpPr>
            <p:cNvPr id="33" name="Shape 33"/>
            <p:cNvSpPr/>
            <p:nvPr/>
          </p:nvSpPr>
          <p:spPr>
            <a:xfrm>
              <a:off x="0" y="0"/>
              <a:ext cx="1044223" cy="1188719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9FC63E"/>
            </a:solidFill>
            <a:ln cap="flat" cmpd="sng" w="9525">
              <a:solidFill>
                <a:srgbClr val="9FC63E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Shape 34"/>
            <p:cNvSpPr/>
            <p:nvPr/>
          </p:nvSpPr>
          <p:spPr>
            <a:xfrm>
              <a:off x="0" y="1188720"/>
              <a:ext cx="1044223" cy="1188719"/>
            </a:xfrm>
            <a:prstGeom prst="rect">
              <a:avLst/>
            </a:prstGeom>
            <a:solidFill>
              <a:srgbClr val="5CC0DE"/>
            </a:solidFill>
            <a:ln cap="flat" cmpd="sng" w="9525">
              <a:solidFill>
                <a:srgbClr val="5CC0DE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Shape 35"/>
            <p:cNvSpPr/>
            <p:nvPr/>
          </p:nvSpPr>
          <p:spPr>
            <a:xfrm>
              <a:off x="0" y="2377440"/>
              <a:ext cx="1044223" cy="1188719"/>
            </a:xfrm>
            <a:prstGeom prst="rect">
              <a:avLst/>
            </a:prstGeom>
            <a:solidFill>
              <a:srgbClr val="A083B9"/>
            </a:solidFill>
            <a:ln cap="flat" cmpd="sng" w="9525">
              <a:solidFill>
                <a:srgbClr val="A083B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Shape 36"/>
            <p:cNvSpPr/>
            <p:nvPr/>
          </p:nvSpPr>
          <p:spPr>
            <a:xfrm>
              <a:off x="0" y="3566160"/>
              <a:ext cx="1044223" cy="1188719"/>
            </a:xfrm>
            <a:prstGeom prst="rect">
              <a:avLst/>
            </a:prstGeom>
            <a:solidFill>
              <a:srgbClr val="E96B72"/>
            </a:solidFill>
            <a:ln cap="flat" cmpd="sng" w="9525">
              <a:solidFill>
                <a:srgbClr val="E96B7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Shape 37"/>
            <p:cNvSpPr/>
            <p:nvPr/>
          </p:nvSpPr>
          <p:spPr>
            <a:xfrm rot="10800000">
              <a:off x="0" y="4754880"/>
              <a:ext cx="1044223" cy="1188719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F4AF5B"/>
            </a:solidFill>
            <a:ln cap="flat" cmpd="sng" w="9525">
              <a:solidFill>
                <a:srgbClr val="F4AF5B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" name="Shape 38"/>
          <p:cNvSpPr txBox="1"/>
          <p:nvPr/>
        </p:nvSpPr>
        <p:spPr>
          <a:xfrm>
            <a:off x="2458718" y="6539542"/>
            <a:ext cx="4562530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accent4"/>
                </a:solidFill>
                <a:latin typeface="Corbel"/>
                <a:ea typeface="Corbel"/>
                <a:cs typeface="Corbel"/>
                <a:sym typeface="Corbel"/>
              </a:rPr>
              <a:t>Copyright © 2014-2017, STEAM WORKS STUDIO. All Rights Reserved.</a:t>
            </a:r>
          </a:p>
        </p:txBody>
      </p:sp>
      <p:pic>
        <p:nvPicPr>
          <p:cNvPr descr="300px-Transparent-Website-Facebook-Twitter-Emails.png" id="39" name="Shape 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20000" y="6278603"/>
            <a:ext cx="1186263" cy="442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What did we learn?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/>
          <p:nvPr>
            <p:ph idx="1" type="body"/>
          </p:nvPr>
        </p:nvSpPr>
        <p:spPr>
          <a:xfrm>
            <a:off x="767750" y="1600200"/>
            <a:ext cx="7919049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361950" lvl="0" marL="514350" marR="0" rtl="0" algn="l">
              <a:spcBef>
                <a:spcPts val="480"/>
              </a:spcBef>
              <a:buClr>
                <a:srgbClr val="2A7FD4"/>
              </a:buClr>
              <a:buSzPct val="100000"/>
              <a:buFont typeface="Calibri"/>
              <a:buAutoNum type="arabicPeriod"/>
              <a:defRPr b="1" i="0" sz="2400" u="none" cap="none" strike="noStrike">
                <a:solidFill>
                  <a:srgbClr val="2A7FD4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indent="0" lvl="1" marL="457200" marR="0" rtl="0" algn="l">
              <a:spcBef>
                <a:spcPts val="280"/>
              </a:spcBef>
              <a:buClr>
                <a:srgbClr val="262626"/>
              </a:buClr>
              <a:buFont typeface="Arial"/>
              <a:buNone/>
              <a:defRPr b="0" i="0" sz="1400" u="none" cap="none" strike="noStrike">
                <a:solidFill>
                  <a:srgbClr val="262626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indent="-76200" lvl="2" marL="1143000" marR="0" rtl="0" algn="l">
              <a:spcBef>
                <a:spcPts val="480"/>
              </a:spcBef>
              <a:buClr>
                <a:srgbClr val="262626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101600" lvl="3" marL="1600200" marR="0" rtl="0" algn="l">
              <a:spcBef>
                <a:spcPts val="400"/>
              </a:spcBef>
              <a:buClr>
                <a:srgbClr val="262626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101600" lvl="4" marL="2057400" marR="0" rtl="0" algn="l">
              <a:spcBef>
                <a:spcPts val="400"/>
              </a:spcBef>
              <a:buClr>
                <a:srgbClr val="262626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45" name="Shape 45"/>
          <p:cNvSpPr txBox="1"/>
          <p:nvPr/>
        </p:nvSpPr>
        <p:spPr>
          <a:xfrm>
            <a:off x="2458718" y="6408603"/>
            <a:ext cx="4632487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accent4"/>
                </a:solidFill>
                <a:latin typeface="Corbel"/>
                <a:ea typeface="Corbel"/>
                <a:cs typeface="Corbel"/>
                <a:sym typeface="Corbel"/>
              </a:rPr>
              <a:t>Copyright © 2014-2017, STEAM WORKS STUDIO. All Rights Reserved.</a:t>
            </a:r>
          </a:p>
        </p:txBody>
      </p:sp>
      <p:pic>
        <p:nvPicPr>
          <p:cNvPr descr="300px-Transparent-Website-Facebook-Twitter-Emails.png" id="46" name="Shape 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34550" y="6308307"/>
            <a:ext cx="970965" cy="362492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Shape 47"/>
          <p:cNvSpPr txBox="1"/>
          <p:nvPr/>
        </p:nvSpPr>
        <p:spPr>
          <a:xfrm>
            <a:off x="767750" y="319527"/>
            <a:ext cx="7919049" cy="10074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1" lang="en-US" sz="4000">
                <a:solidFill>
                  <a:srgbClr val="10548A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What did we learn today?</a:t>
            </a:r>
          </a:p>
        </p:txBody>
      </p:sp>
      <p:cxnSp>
        <p:nvCxnSpPr>
          <p:cNvPr id="48" name="Shape 48"/>
          <p:cNvCxnSpPr/>
          <p:nvPr/>
        </p:nvCxnSpPr>
        <p:spPr>
          <a:xfrm>
            <a:off x="457200" y="319526"/>
            <a:ext cx="8229600" cy="0"/>
          </a:xfrm>
          <a:prstGeom prst="straightConnector1">
            <a:avLst/>
          </a:prstGeom>
          <a:noFill/>
          <a:ln cap="flat" cmpd="sng" w="9525">
            <a:solidFill>
              <a:srgbClr val="8FDC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" name="Shape 49"/>
          <p:cNvCxnSpPr/>
          <p:nvPr/>
        </p:nvCxnSpPr>
        <p:spPr>
          <a:xfrm>
            <a:off x="767750" y="1327011"/>
            <a:ext cx="7919049" cy="0"/>
          </a:xfrm>
          <a:prstGeom prst="straightConnector1">
            <a:avLst/>
          </a:prstGeom>
          <a:noFill/>
          <a:ln cap="flat" cmpd="sng" w="38100">
            <a:solidFill>
              <a:srgbClr val="52C96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" name="Shape 50"/>
          <p:cNvSpPr txBox="1"/>
          <p:nvPr>
            <p:ph idx="2" type="body"/>
          </p:nvPr>
        </p:nvSpPr>
        <p:spPr>
          <a:xfrm>
            <a:off x="767750" y="5448469"/>
            <a:ext cx="7919049" cy="67769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240"/>
              </a:spcBef>
              <a:buClr>
                <a:srgbClr val="52C968"/>
              </a:buClr>
              <a:buFont typeface="Merriweather Sans"/>
              <a:buNone/>
              <a:defRPr b="0" i="0" sz="1200" u="none" cap="none" strike="noStrike">
                <a:solidFill>
                  <a:srgbClr val="52C968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3" type="body"/>
          </p:nvPr>
        </p:nvSpPr>
        <p:spPr>
          <a:xfrm>
            <a:off x="767750" y="5036928"/>
            <a:ext cx="7919049" cy="411370"/>
          </a:xfrm>
          <a:prstGeom prst="rect">
            <a:avLst/>
          </a:prstGeom>
          <a:solidFill>
            <a:srgbClr val="32A7F9"/>
          </a:solidFill>
          <a:ln cap="flat" cmpd="sng" w="9525">
            <a:solidFill>
              <a:srgbClr val="52C96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360"/>
              </a:spcBef>
              <a:buClr>
                <a:srgbClr val="FFFFFF"/>
              </a:buClr>
              <a:buFont typeface="Merriweather Sans"/>
              <a:buNone/>
              <a:defRPr b="1" i="1" sz="1800" u="none" cap="none" strike="noStrike">
                <a:solidFill>
                  <a:srgbClr val="FFFFFF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type="title"/>
          </p:nvPr>
        </p:nvSpPr>
        <p:spPr>
          <a:xfrm>
            <a:off x="722312" y="4434210"/>
            <a:ext cx="7772400" cy="1362075"/>
          </a:xfrm>
          <a:prstGeom prst="rect">
            <a:avLst/>
          </a:prstGeom>
          <a:solidFill>
            <a:srgbClr val="6A6A6A"/>
          </a:solidFill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FFFFFF"/>
              </a:buClr>
              <a:buFont typeface="Century Gothic"/>
              <a:buNone/>
              <a:defRPr b="1" i="0" sz="4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722312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400"/>
              </a:spcBef>
              <a:buClr>
                <a:srgbClr val="0079AC"/>
              </a:buClr>
              <a:buFont typeface="Merriweather Sans"/>
              <a:buNone/>
              <a:defRPr b="0" i="0" sz="2000" u="none" cap="none" strike="noStrike">
                <a:solidFill>
                  <a:srgbClr val="0079A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457200" marR="0" rtl="0" algn="l">
              <a:spcBef>
                <a:spcPts val="360"/>
              </a:spcBef>
              <a:buClr>
                <a:srgbClr val="888888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32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57" name="Shape 57"/>
          <p:cNvGrpSpPr/>
          <p:nvPr/>
        </p:nvGrpSpPr>
        <p:grpSpPr>
          <a:xfrm flipH="1" rot="5400000">
            <a:off x="4585652" y="520699"/>
            <a:ext cx="45720" cy="7772399"/>
            <a:chOff x="0" y="0"/>
            <a:chExt cx="1044224" cy="5943600"/>
          </a:xfrm>
        </p:grpSpPr>
        <p:sp>
          <p:nvSpPr>
            <p:cNvPr id="58" name="Shape 58"/>
            <p:cNvSpPr/>
            <p:nvPr/>
          </p:nvSpPr>
          <p:spPr>
            <a:xfrm>
              <a:off x="0" y="0"/>
              <a:ext cx="1044223" cy="1188719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9FC63E"/>
            </a:solidFill>
            <a:ln cap="flat" cmpd="sng" w="9525">
              <a:solidFill>
                <a:srgbClr val="9FC63E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Shape 59"/>
            <p:cNvSpPr/>
            <p:nvPr/>
          </p:nvSpPr>
          <p:spPr>
            <a:xfrm>
              <a:off x="0" y="1188720"/>
              <a:ext cx="1044223" cy="1188719"/>
            </a:xfrm>
            <a:prstGeom prst="rect">
              <a:avLst/>
            </a:prstGeom>
            <a:solidFill>
              <a:srgbClr val="5CC0DE"/>
            </a:solidFill>
            <a:ln cap="flat" cmpd="sng" w="9525">
              <a:solidFill>
                <a:srgbClr val="5CC0DE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Shape 60"/>
            <p:cNvSpPr/>
            <p:nvPr/>
          </p:nvSpPr>
          <p:spPr>
            <a:xfrm>
              <a:off x="0" y="2377440"/>
              <a:ext cx="1044223" cy="1188719"/>
            </a:xfrm>
            <a:prstGeom prst="rect">
              <a:avLst/>
            </a:prstGeom>
            <a:solidFill>
              <a:srgbClr val="A083B9"/>
            </a:solidFill>
            <a:ln cap="flat" cmpd="sng" w="9525">
              <a:solidFill>
                <a:srgbClr val="A083B9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Shape 61"/>
            <p:cNvSpPr/>
            <p:nvPr/>
          </p:nvSpPr>
          <p:spPr>
            <a:xfrm>
              <a:off x="0" y="3566160"/>
              <a:ext cx="1044223" cy="1188719"/>
            </a:xfrm>
            <a:prstGeom prst="rect">
              <a:avLst/>
            </a:prstGeom>
            <a:solidFill>
              <a:srgbClr val="E96B72"/>
            </a:solidFill>
            <a:ln cap="flat" cmpd="sng" w="9525">
              <a:solidFill>
                <a:srgbClr val="E96B7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Shape 62"/>
            <p:cNvSpPr/>
            <p:nvPr/>
          </p:nvSpPr>
          <p:spPr>
            <a:xfrm rot="10800000">
              <a:off x="0" y="4754880"/>
              <a:ext cx="1044223" cy="1188719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F4AF5B"/>
            </a:solidFill>
            <a:ln cap="flat" cmpd="sng" w="9525">
              <a:solidFill>
                <a:srgbClr val="F4AF5B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" name="Shape 63"/>
          <p:cNvSpPr txBox="1"/>
          <p:nvPr/>
        </p:nvSpPr>
        <p:spPr>
          <a:xfrm>
            <a:off x="3673303" y="573491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Shape 64"/>
          <p:cNvSpPr txBox="1"/>
          <p:nvPr/>
        </p:nvSpPr>
        <p:spPr>
          <a:xfrm>
            <a:off x="2458718" y="6539542"/>
            <a:ext cx="4562530" cy="276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accent4"/>
                </a:solidFill>
                <a:latin typeface="Corbel"/>
                <a:ea typeface="Corbel"/>
                <a:cs typeface="Corbel"/>
                <a:sym typeface="Corbel"/>
              </a:rPr>
              <a:t>Copyright © 2014-2017, STEAM WORKS STUDIO. All Rights Reserved.</a:t>
            </a:r>
          </a:p>
        </p:txBody>
      </p:sp>
      <p:pic>
        <p:nvPicPr>
          <p:cNvPr descr="300px-Transparent-Website-Facebook-Twitter-Emails.png" id="65" name="Shape 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91122" y="6356350"/>
            <a:ext cx="1186263" cy="442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Merriweather Sans"/>
              <a:buChar char="⚛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  <p:sp>
        <p:nvSpPr>
          <p:cNvPr id="15" name="Shape 15"/>
          <p:cNvSpPr/>
          <p:nvPr/>
        </p:nvSpPr>
        <p:spPr>
          <a:xfrm rot="-5400000">
            <a:off x="-3131531" y="3131530"/>
            <a:ext cx="6858000" cy="59493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Shape 16"/>
          <p:cNvSpPr txBox="1"/>
          <p:nvPr/>
        </p:nvSpPr>
        <p:spPr>
          <a:xfrm rot="-5400000">
            <a:off x="-3110775" y="3167387"/>
            <a:ext cx="6857999" cy="5232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i="0" lang="en-US" sz="2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ENGINEERING – Wearable Electronics</a:t>
            </a: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en.wikipedia.org/wiki/Single-board_microcontroller" TargetMode="External"/><Relationship Id="rId4" Type="http://schemas.openxmlformats.org/officeDocument/2006/relationships/image" Target="../media/image5.jpg"/><Relationship Id="rId5" Type="http://schemas.openxmlformats.org/officeDocument/2006/relationships/image" Target="../media/image1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ctrTitle"/>
          </p:nvPr>
        </p:nvSpPr>
        <p:spPr>
          <a:xfrm>
            <a:off x="2794958" y="2895094"/>
            <a:ext cx="5916244" cy="19529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entury Gothic"/>
              <a:buNone/>
            </a:pPr>
            <a:r>
              <a:rPr b="1" i="0" lang="en-US" sz="4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Wearable Electronics</a:t>
            </a:r>
            <a:r>
              <a:rPr b="1" i="0" lang="en-US" sz="40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             </a:t>
            </a:r>
            <a:r>
              <a:rPr b="0" i="0" lang="en-US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 Hour Summer Camp – Grade 6-8</a:t>
            </a:r>
            <a:br>
              <a:rPr b="0" i="0" lang="en-US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b="1" i="0" lang="en-US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Day 1 </a:t>
            </a:r>
          </a:p>
        </p:txBody>
      </p:sp>
      <p:sp>
        <p:nvSpPr>
          <p:cNvPr id="71" name="Shape 71"/>
          <p:cNvSpPr txBox="1"/>
          <p:nvPr>
            <p:ph idx="1" type="subTitle"/>
          </p:nvPr>
        </p:nvSpPr>
        <p:spPr>
          <a:xfrm>
            <a:off x="3417725" y="4938923"/>
            <a:ext cx="4930421" cy="10576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rgbClr val="888888"/>
              </a:buClr>
              <a:buSzPct val="25000"/>
              <a:buFont typeface="Merriweather Sans"/>
              <a:buNone/>
            </a:pPr>
            <a:r>
              <a:t/>
            </a:r>
            <a:endParaRPr b="0" i="0" sz="2200" u="none" cap="small" strike="noStrike">
              <a:solidFill>
                <a:srgbClr val="88888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72" name="Shape 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94958" y="404300"/>
            <a:ext cx="3226279" cy="239991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lated image" id="73" name="Shape 73"/>
          <p:cNvPicPr preferRelativeResize="0"/>
          <p:nvPr/>
        </p:nvPicPr>
        <p:blipFill rotWithShape="1">
          <a:blip r:embed="rId4">
            <a:alphaModFix/>
          </a:blip>
          <a:srcRect b="0" l="0" r="10047" t="0"/>
          <a:stretch/>
        </p:blipFill>
        <p:spPr>
          <a:xfrm>
            <a:off x="6021237" y="404300"/>
            <a:ext cx="2803585" cy="23999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707366" y="278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rgbClr val="3F3F3F"/>
              </a:buClr>
              <a:buSzPct val="25000"/>
              <a:buFont typeface="Corbel"/>
              <a:buNone/>
            </a:pPr>
            <a:r>
              <a:rPr b="1" i="0" lang="en-US" sz="4400" u="none" cap="none" strike="noStrike">
                <a:solidFill>
                  <a:srgbClr val="3F3F3F"/>
                </a:solidFill>
                <a:latin typeface="Corbel"/>
                <a:ea typeface="Corbel"/>
                <a:cs typeface="Corbel"/>
                <a:sym typeface="Corbel"/>
              </a:rPr>
              <a:t>What are Wearable Electronics?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5244860" y="1600200"/>
            <a:ext cx="3692106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24485" lvl="0" marL="3429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Merriweather Sans"/>
              <a:buChar char="⚛"/>
            </a:pPr>
            <a:r>
              <a:rPr b="0" i="0" lang="en-US" sz="2300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rPr>
              <a:t>Our bodies are our primary interface for the world!</a:t>
            </a:r>
          </a:p>
          <a:p>
            <a:pPr indent="-324485" lvl="0" marL="342900" marR="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Merriweather Sans"/>
              <a:buChar char="⚛"/>
            </a:pPr>
            <a:r>
              <a:rPr b="0" i="0" lang="en-US" sz="2300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rPr>
              <a:t>Interactive systems that live on the body can be upfront, intimate, literally on your face. </a:t>
            </a:r>
          </a:p>
          <a:p>
            <a:pPr indent="-324485" lvl="0" marL="342900" marR="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Merriweather Sans"/>
              <a:buChar char="⚛"/>
            </a:pPr>
            <a:r>
              <a:rPr b="0" i="0" lang="en-US" sz="2300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rPr>
              <a:t>They can sit close to your skin, in your clothing and sometimes might feel like part of you!</a:t>
            </a:r>
          </a:p>
          <a:p>
            <a:pPr indent="-342900" lvl="0" marL="342900" marR="0" rtl="0" algn="l">
              <a:lnSpc>
                <a:spcPct val="80000"/>
              </a:lnSpc>
              <a:spcBef>
                <a:spcPts val="518"/>
              </a:spcBef>
              <a:buClr>
                <a:srgbClr val="262626"/>
              </a:buClr>
              <a:buSzPct val="99615"/>
              <a:buFont typeface="Merriweather Sans"/>
              <a:buNone/>
            </a:pPr>
            <a:r>
              <a:t/>
            </a:r>
            <a:endParaRPr b="0" i="0" sz="2590" u="none" cap="none" strike="noStrike">
              <a:solidFill>
                <a:srgbClr val="262626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80" name="Shape 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535" y="1600200"/>
            <a:ext cx="4505325" cy="410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707366" y="278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rgbClr val="3F3F3F"/>
              </a:buClr>
              <a:buSzPct val="25000"/>
              <a:buFont typeface="Corbel"/>
              <a:buNone/>
            </a:pPr>
            <a:r>
              <a:rPr b="1" i="0" lang="en-US" sz="2800" u="none" cap="none" strike="noStrike">
                <a:solidFill>
                  <a:srgbClr val="3F3F3F"/>
                </a:solidFill>
                <a:latin typeface="Corbel"/>
                <a:ea typeface="Corbel"/>
                <a:cs typeface="Corbel"/>
                <a:sym typeface="Corbel"/>
              </a:rPr>
              <a:t>What do people think about  Wearable Electronics?</a:t>
            </a:r>
          </a:p>
        </p:txBody>
      </p:sp>
      <p:pic>
        <p:nvPicPr>
          <p:cNvPr id="86" name="Shape 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87390" y="1497319"/>
            <a:ext cx="4951430" cy="505013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 txBox="1"/>
          <p:nvPr/>
        </p:nvSpPr>
        <p:spPr>
          <a:xfrm>
            <a:off x="6211019" y="3054400"/>
            <a:ext cx="2626699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In a survey of 5000 adults in the US (a year back) people were interested 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in various wearables as shown here.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707366" y="278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rgbClr val="3F3F3F"/>
              </a:buClr>
              <a:buSzPct val="25000"/>
              <a:buFont typeface="Corbel"/>
              <a:buNone/>
            </a:pPr>
            <a:r>
              <a:rPr b="1" i="0" lang="en-US" sz="3200" u="none" cap="none" strike="noStrike">
                <a:solidFill>
                  <a:srgbClr val="3F3F3F"/>
                </a:solidFill>
                <a:latin typeface="Corbel"/>
                <a:ea typeface="Corbel"/>
                <a:cs typeface="Corbel"/>
                <a:sym typeface="Corbel"/>
              </a:rPr>
              <a:t>Anatomy of a sample Wearable device</a:t>
            </a:r>
          </a:p>
        </p:txBody>
      </p:sp>
      <p:pic>
        <p:nvPicPr>
          <p:cNvPr descr="Related image" id="93" name="Shape 93"/>
          <p:cNvPicPr preferRelativeResize="0"/>
          <p:nvPr/>
        </p:nvPicPr>
        <p:blipFill rotWithShape="1">
          <a:blip r:embed="rId3">
            <a:alphaModFix/>
          </a:blip>
          <a:srcRect b="3359" l="1699" r="2358" t="2453"/>
          <a:stretch/>
        </p:blipFill>
        <p:spPr>
          <a:xfrm>
            <a:off x="707366" y="1699403"/>
            <a:ext cx="5848709" cy="2691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Shape 9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46189" y="2999283"/>
            <a:ext cx="1449326" cy="114029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" name="Shape 95"/>
          <p:cNvCxnSpPr/>
          <p:nvPr/>
        </p:nvCxnSpPr>
        <p:spPr>
          <a:xfrm>
            <a:off x="6236898" y="3252158"/>
            <a:ext cx="1362973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med" w="med" type="none"/>
            <a:tailEnd len="lg" w="lg" type="triangle"/>
          </a:ln>
          <a:effectLst>
            <a:outerShdw blurRad="39999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96" name="Shape 96"/>
          <p:cNvSpPr/>
          <p:nvPr/>
        </p:nvSpPr>
        <p:spPr>
          <a:xfrm>
            <a:off x="7246200" y="4142671"/>
            <a:ext cx="14430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1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Bluetooth Low Energy</a:t>
            </a:r>
          </a:p>
        </p:txBody>
      </p:sp>
      <p:cxnSp>
        <p:nvCxnSpPr>
          <p:cNvPr id="97" name="Shape 97"/>
          <p:cNvCxnSpPr/>
          <p:nvPr/>
        </p:nvCxnSpPr>
        <p:spPr>
          <a:xfrm>
            <a:off x="6236898" y="3856007"/>
            <a:ext cx="0" cy="1242202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med" w="med" type="none"/>
            <a:tailEnd len="lg" w="lg" type="triangle"/>
          </a:ln>
          <a:effectLst>
            <a:outerShdw blurRad="39999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98" name="Shape 98"/>
          <p:cNvSpPr txBox="1"/>
          <p:nvPr/>
        </p:nvSpPr>
        <p:spPr>
          <a:xfrm>
            <a:off x="4433976" y="5098210"/>
            <a:ext cx="386939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MOST IMPORTANT </a:t>
            </a:r>
            <a:r>
              <a:rPr lang="en-US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PART of a Wearable</a:t>
            </a:r>
          </a:p>
        </p:txBody>
      </p:sp>
      <p:pic>
        <p:nvPicPr>
          <p:cNvPr id="99" name="Shape 9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04585" y="1518995"/>
            <a:ext cx="526228" cy="104230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Shape 100"/>
          <p:cNvCxnSpPr>
            <a:stCxn id="94" idx="0"/>
            <a:endCxn id="99" idx="2"/>
          </p:cNvCxnSpPr>
          <p:nvPr/>
        </p:nvCxnSpPr>
        <p:spPr>
          <a:xfrm rot="10800000">
            <a:off x="7967552" y="2561283"/>
            <a:ext cx="3300" cy="4380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med" w="med" type="none"/>
            <a:tailEnd len="lg" w="lg" type="triangle"/>
          </a:ln>
          <a:effectLst>
            <a:outerShdw blurRad="39999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101" name="Shape 101"/>
          <p:cNvSpPr txBox="1"/>
          <p:nvPr/>
        </p:nvSpPr>
        <p:spPr>
          <a:xfrm>
            <a:off x="7246189" y="2649486"/>
            <a:ext cx="1444625" cy="261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Update App on phone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707366" y="278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rgbClr val="3F3F3F"/>
              </a:buClr>
              <a:buSzPct val="25000"/>
              <a:buFont typeface="Corbel"/>
              <a:buNone/>
            </a:pPr>
            <a:r>
              <a:rPr b="1" i="0" lang="en-US" sz="4400" u="none" cap="none" strike="noStrike">
                <a:solidFill>
                  <a:srgbClr val="3F3F3F"/>
                </a:solidFill>
                <a:latin typeface="Corbel"/>
                <a:ea typeface="Corbel"/>
                <a:cs typeface="Corbel"/>
                <a:sym typeface="Corbel"/>
              </a:rPr>
              <a:t>What are Microcontrollers?</a:t>
            </a:r>
          </a:p>
        </p:txBody>
      </p:sp>
      <p:sp>
        <p:nvSpPr>
          <p:cNvPr id="107" name="Shape 107"/>
          <p:cNvSpPr/>
          <p:nvPr/>
        </p:nvSpPr>
        <p:spPr>
          <a:xfrm>
            <a:off x="707366" y="1685010"/>
            <a:ext cx="8229600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Arduino</a:t>
            </a:r>
            <a:r>
              <a:rPr lang="en-US" sz="18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 is an open source computer hardware and software company, project, and user community that designs and manufactures </a:t>
            </a:r>
            <a:r>
              <a:rPr lang="en-US" sz="1800" u="sng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single-board</a:t>
            </a:r>
            <a:r>
              <a:rPr lang="en-US" sz="18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3"/>
              </a:rPr>
              <a:t> </a:t>
            </a:r>
            <a:r>
              <a:rPr lang="en-US" sz="1800" u="sng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microcontrollers</a:t>
            </a:r>
            <a:r>
              <a:rPr lang="en-US" sz="18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 and microcontroller kits for building digital devices and interactive objects that can sense and control objects in the physical world.</a:t>
            </a:r>
          </a:p>
        </p:txBody>
      </p:sp>
      <p:pic>
        <p:nvPicPr>
          <p:cNvPr descr="Arduino Uno - R3.jpg" id="108" name="Shape 10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01819" y="2793988"/>
            <a:ext cx="2993006" cy="2993006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Shape 109"/>
          <p:cNvSpPr/>
          <p:nvPr/>
        </p:nvSpPr>
        <p:spPr>
          <a:xfrm>
            <a:off x="4632385" y="4747692"/>
            <a:ext cx="4572000" cy="1754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8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Circuit Playground from Adafruit</a:t>
            </a:r>
            <a:r>
              <a:rPr lang="en-US" sz="18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 features an </a:t>
            </a:r>
            <a:r>
              <a:rPr b="1" lang="en-US" sz="18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ATmega32u4</a:t>
            </a:r>
            <a:r>
              <a:rPr lang="en-US" sz="18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 micro-processor. It also is round and has alligator-clip pads around it. You can power it from USB, a AAA battery pack, or Lipoly (for advanced users). Program your code into it, then take it on the go.</a:t>
            </a:r>
          </a:p>
        </p:txBody>
      </p:sp>
      <p:pic>
        <p:nvPicPr>
          <p:cNvPr descr="Image result for circuit playground animated gif" id="110" name="Shape 1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03421" y="2936413"/>
            <a:ext cx="2415037" cy="1811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707366" y="278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rgbClr val="3F3F3F"/>
              </a:buClr>
              <a:buSzPct val="25000"/>
              <a:buFont typeface="Corbel"/>
              <a:buNone/>
            </a:pPr>
            <a:r>
              <a:rPr b="1" i="0" lang="en-US" sz="4400" u="none" cap="none" strike="noStrike">
                <a:solidFill>
                  <a:srgbClr val="3F3F3F"/>
                </a:solidFill>
                <a:latin typeface="Corbel"/>
                <a:ea typeface="Corbel"/>
                <a:cs typeface="Corbel"/>
                <a:sym typeface="Corbel"/>
              </a:rPr>
              <a:t>Introducing Circuit Playground</a:t>
            </a:r>
          </a:p>
        </p:txBody>
      </p:sp>
      <p:sp>
        <p:nvSpPr>
          <p:cNvPr id="116" name="Shape 116"/>
          <p:cNvSpPr/>
          <p:nvPr/>
        </p:nvSpPr>
        <p:spPr>
          <a:xfrm>
            <a:off x="1043795" y="2136339"/>
            <a:ext cx="7617125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Circuit Playground is the name of the little round electronic circuit board that you are going to use as a tool to investigate and explore programming &amp; electronics. Think of it as like a Swiss Army Knife or multi-tool for learning electronics as an art form! It is an all-in-one board so  you can jump in quickly and do a whole lotta projects (It can slice, it can dice, it has lots of blinky LEDs!)</a:t>
            </a:r>
          </a:p>
        </p:txBody>
      </p:sp>
      <p:pic>
        <p:nvPicPr>
          <p:cNvPr descr="circuit_playground_plainboard.jpg" id="117" name="Shape 1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74830" y="3705046"/>
            <a:ext cx="3694981" cy="27712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707366" y="2788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rgbClr val="3F3F3F"/>
              </a:buClr>
              <a:buSzPct val="25000"/>
              <a:buFont typeface="Corbel"/>
              <a:buNone/>
            </a:pPr>
            <a:r>
              <a:rPr b="1" i="0" lang="en-US" sz="4400" u="none" cap="none" strike="noStrike">
                <a:solidFill>
                  <a:srgbClr val="3F3F3F"/>
                </a:solidFill>
                <a:latin typeface="Corbel"/>
                <a:ea typeface="Corbel"/>
                <a:cs typeface="Corbel"/>
                <a:sym typeface="Corbel"/>
              </a:rPr>
              <a:t>Introducing Circuit Playground</a:t>
            </a:r>
          </a:p>
        </p:txBody>
      </p:sp>
      <p:pic>
        <p:nvPicPr>
          <p:cNvPr descr="circuit_playground_Circuit-Playground-Labeled.jpg" id="123" name="Shape 1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4716" y="1571715"/>
            <a:ext cx="5474898" cy="44415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EAM Robotics Template">
  <a:themeElements>
    <a:clrScheme name="Urban Pop">
      <a:dk1>
        <a:srgbClr val="000000"/>
      </a:dk1>
      <a:lt1>
        <a:srgbClr val="FFFFFF"/>
      </a:lt1>
      <a:dk2>
        <a:srgbClr val="282828"/>
      </a:dk2>
      <a:lt2>
        <a:srgbClr val="D4D4D4"/>
      </a:lt2>
      <a:accent1>
        <a:srgbClr val="86CE24"/>
      </a:accent1>
      <a:accent2>
        <a:srgbClr val="00A2E6"/>
      </a:accent2>
      <a:accent3>
        <a:srgbClr val="FAC810"/>
      </a:accent3>
      <a:accent4>
        <a:srgbClr val="7D8F8C"/>
      </a:accent4>
      <a:accent5>
        <a:srgbClr val="D06B20"/>
      </a:accent5>
      <a:accent6>
        <a:srgbClr val="958B8B"/>
      </a:accent6>
      <a:hlink>
        <a:srgbClr val="FF9900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